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7" r:id="rId3"/>
    <p:sldId id="258" r:id="rId4"/>
    <p:sldId id="259" r:id="rId5"/>
    <p:sldId id="264" r:id="rId6"/>
    <p:sldId id="261" r:id="rId7"/>
    <p:sldId id="262" r:id="rId8"/>
    <p:sldId id="263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Laurence" initials="S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344" autoAdjust="0"/>
  </p:normalViewPr>
  <p:slideViewPr>
    <p:cSldViewPr>
      <p:cViewPr varScale="1">
        <p:scale>
          <a:sx n="55" d="100"/>
          <a:sy n="55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CF43D-11B0-4AE7-8CC9-443FBBAEC2A6}" type="datetimeFigureOut">
              <a:rPr lang="en-GB" smtClean="0"/>
              <a:pPr/>
              <a:t>01/11/2012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3089A-C64B-4E93-A69C-369079B141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19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5CAC2-C506-4DE0-925A-D3F83ED4416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3089A-C64B-4E93-A69C-369079B14151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3089A-C64B-4E93-A69C-369079B14151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3089A-C64B-4E93-A69C-369079B1415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3089A-C64B-4E93-A69C-369079B1415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3089A-C64B-4E93-A69C-369079B1415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This </a:t>
            </a:r>
            <a:r>
              <a:rPr lang="en-GB" baseline="0" dirty="0" smtClean="0"/>
              <a:t>time by continuous we mean wholly continuous i.e. two continuous variables. For example </a:t>
            </a:r>
            <a:r>
              <a:rPr lang="en-GB" dirty="0" smtClean="0"/>
              <a:t>secondary school teacher kindness and maths anxiety were both measured on a scale. Gender and studying Psychology at A-level are categorical (male vs. female; yes vs. no).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E8767B-A1FA-4986-8D99-96BC1AD79C2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3089A-C64B-4E93-A69C-369079B1415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9339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3089A-C64B-4E93-A69C-369079B1415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97854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eaLnBrk="1" hangingPunct="1"/>
            <a:fld id="{F911BAAC-A25B-4F14-8F6E-8DBC666D8BDD}" type="slidenum">
              <a:rPr lang="en-GB" sz="1200"/>
              <a:pPr eaLnBrk="1" hangingPunct="1"/>
              <a:t>8</a:t>
            </a:fld>
            <a:endParaRPr lang="en-GB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eaLnBrk="1" hangingPunct="1"/>
            <a:fld id="{39222AB5-6668-4C8A-B692-F85298379843}" type="slidenum">
              <a:rPr lang="en-GB" sz="1200"/>
              <a:pPr eaLnBrk="1" hangingPunct="1"/>
              <a:t>9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B392CAC-40C1-4ECB-9E8E-991920E613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59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392CAC-40C1-4ECB-9E8E-991920E613A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68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392CAC-40C1-4ECB-9E8E-991920E613A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4789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itchFamily="18" charset="0"/>
                <a:cs typeface="Arial" charset="0"/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0883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533704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308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520187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785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019338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176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526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392CAC-40C1-4ECB-9E8E-991920E613A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739184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861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6652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760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392CAC-40C1-4ECB-9E8E-991920E613AB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429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392CAC-40C1-4ECB-9E8E-991920E613AB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21013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392CAC-40C1-4ECB-9E8E-991920E613A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534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392CAC-40C1-4ECB-9E8E-991920E613AB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109619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392CAC-40C1-4ECB-9E8E-991920E613A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7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392CAC-40C1-4ECB-9E8E-991920E613A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290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392CAC-40C1-4ECB-9E8E-991920E613AB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382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392CAC-40C1-4ECB-9E8E-991920E613AB}" type="slidenum">
              <a:rPr lang="en-US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488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15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Research Skills</a:t>
            </a:r>
            <a:endParaRPr lang="en-US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611607"/>
            <a:ext cx="8496944" cy="119970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Week 8: Exploring a new dataset and Chi-square.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63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/>
          <a:lstStyle/>
          <a:p>
            <a:r>
              <a:rPr lang="en-GB" dirty="0" smtClean="0"/>
              <a:t>Chi-Square problem 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464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Come up with a hypothesis by next week.</a:t>
            </a:r>
          </a:p>
          <a:p>
            <a:endParaRPr lang="en-GB" dirty="0"/>
          </a:p>
          <a:p>
            <a:r>
              <a:rPr lang="en-GB" dirty="0" smtClean="0"/>
              <a:t>Next Week: lab report refresher and regression.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now?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894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Means, SDs and z-scores problem sheet.</a:t>
            </a:r>
          </a:p>
          <a:p>
            <a:endParaRPr lang="en-GB" dirty="0"/>
          </a:p>
          <a:p>
            <a:r>
              <a:rPr lang="en-GB" dirty="0" smtClean="0"/>
              <a:t>Deadline for coursework.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week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4221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Looking at data from maths education questionnaire (week 2).</a:t>
            </a:r>
          </a:p>
          <a:p>
            <a:r>
              <a:rPr lang="en-GB" dirty="0" smtClean="0"/>
              <a:t>Hypotheses.</a:t>
            </a:r>
          </a:p>
          <a:p>
            <a:r>
              <a:rPr lang="en-GB" dirty="0" smtClean="0"/>
              <a:t>Levels of measurement.</a:t>
            </a:r>
          </a:p>
          <a:p>
            <a:r>
              <a:rPr lang="en-GB" dirty="0" smtClean="0"/>
              <a:t>Chi-Square problem sheet.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365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Maths questionnaire (week 2).</a:t>
            </a:r>
          </a:p>
          <a:p>
            <a:endParaRPr lang="en-GB" dirty="0"/>
          </a:p>
          <a:p>
            <a:r>
              <a:rPr lang="en-GB" dirty="0" smtClean="0"/>
              <a:t>Open data on Graham’s website “maths questionnaire SPSS data”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Which variables are categorical and which are continuous?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Lab Report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0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Can be either:</a:t>
            </a:r>
          </a:p>
          <a:p>
            <a:r>
              <a:rPr lang="en-GB" dirty="0" smtClean="0"/>
              <a:t>Continuous Hypothesis: </a:t>
            </a:r>
          </a:p>
          <a:p>
            <a:endParaRPr lang="en-GB" sz="500" dirty="0" smtClean="0"/>
          </a:p>
          <a:p>
            <a:pPr lvl="1"/>
            <a:r>
              <a:rPr lang="en-GB" dirty="0" smtClean="0"/>
              <a:t>Should be tested with </a:t>
            </a:r>
            <a:r>
              <a:rPr lang="en-GB" b="1" dirty="0" smtClean="0"/>
              <a:t>2 continuous </a:t>
            </a:r>
            <a:r>
              <a:rPr lang="en-GB" dirty="0" smtClean="0"/>
              <a:t>questions</a:t>
            </a:r>
          </a:p>
          <a:p>
            <a:pPr lvl="1">
              <a:buNone/>
            </a:pPr>
            <a:endParaRPr lang="en-GB" sz="500" dirty="0" smtClean="0"/>
          </a:p>
          <a:p>
            <a:pPr lvl="1"/>
            <a:r>
              <a:rPr lang="en-GB" dirty="0" smtClean="0"/>
              <a:t>e.g. “relationship between secondary school teacher kindness and maths anxiety ”</a:t>
            </a:r>
          </a:p>
          <a:p>
            <a:pPr lvl="1"/>
            <a:endParaRPr lang="en-GB" sz="1000" dirty="0" smtClean="0"/>
          </a:p>
          <a:p>
            <a:r>
              <a:rPr lang="en-GB" dirty="0" smtClean="0"/>
              <a:t>Categorical Hypothesis: - </a:t>
            </a:r>
          </a:p>
          <a:p>
            <a:endParaRPr lang="en-GB" sz="500" dirty="0" smtClean="0"/>
          </a:p>
          <a:p>
            <a:pPr lvl="1"/>
            <a:r>
              <a:rPr lang="en-GB" dirty="0" smtClean="0"/>
              <a:t>Should be tested with </a:t>
            </a:r>
            <a:r>
              <a:rPr lang="en-GB" b="1" dirty="0" smtClean="0"/>
              <a:t>2 categorical </a:t>
            </a:r>
            <a:r>
              <a:rPr lang="en-GB" dirty="0" smtClean="0"/>
              <a:t>questions</a:t>
            </a:r>
          </a:p>
          <a:p>
            <a:pPr lvl="1"/>
            <a:endParaRPr lang="en-GB" sz="500" dirty="0" smtClean="0"/>
          </a:p>
          <a:p>
            <a:pPr lvl="1"/>
            <a:r>
              <a:rPr lang="en-GB" dirty="0" smtClean="0"/>
              <a:t>e.g. “association between gender and studying Psychology at A-level”</a:t>
            </a:r>
          </a:p>
          <a:p>
            <a:pPr lvl="1"/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Hypothesis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3944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analysis</a:t>
            </a:r>
            <a:endParaRPr lang="en-GB" dirty="0"/>
          </a:p>
        </p:txBody>
      </p:sp>
      <p:sp>
        <p:nvSpPr>
          <p:cNvPr id="4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GB" sz="500" dirty="0" smtClean="0"/>
          </a:p>
          <a:p>
            <a:r>
              <a:rPr lang="en-GB" dirty="0" smtClean="0"/>
              <a:t>Continuous Hypothesis: </a:t>
            </a:r>
          </a:p>
          <a:p>
            <a:endParaRPr lang="en-GB" sz="500" dirty="0" smtClean="0"/>
          </a:p>
          <a:p>
            <a:pPr lvl="1"/>
            <a:r>
              <a:rPr lang="en-GB" dirty="0" smtClean="0"/>
              <a:t>Inferential statistics: regression (week 9) correlation (week 10).</a:t>
            </a:r>
            <a:endParaRPr lang="en-GB" sz="500" dirty="0" smtClean="0"/>
          </a:p>
          <a:p>
            <a:pPr lvl="1"/>
            <a:endParaRPr lang="en-GB" sz="1000" dirty="0" smtClean="0"/>
          </a:p>
          <a:p>
            <a:r>
              <a:rPr lang="en-GB" dirty="0" smtClean="0"/>
              <a:t>Categorical Hypothesis: - </a:t>
            </a:r>
          </a:p>
          <a:p>
            <a:endParaRPr lang="en-GB" sz="500" dirty="0" smtClean="0"/>
          </a:p>
          <a:p>
            <a:pPr lvl="1"/>
            <a:r>
              <a:rPr lang="en-GB" dirty="0" smtClean="0"/>
              <a:t>Inferential statistics: Chi-Square test of association (today).</a:t>
            </a:r>
          </a:p>
        </p:txBody>
      </p:sp>
    </p:spTree>
    <p:extLst>
      <p:ext uri="{BB962C8B-B14F-4D97-AF65-F5344CB8AC3E}">
        <p14:creationId xmlns:p14="http://schemas.microsoft.com/office/powerpoint/2010/main" xmlns="" val="22262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past research whilst choosing hypothesis.</a:t>
            </a:r>
          </a:p>
          <a:p>
            <a:endParaRPr lang="en-GB" dirty="0"/>
          </a:p>
          <a:p>
            <a:r>
              <a:rPr lang="en-GB" dirty="0" smtClean="0"/>
              <a:t>Hypothesis should be theoretically motivated.</a:t>
            </a:r>
          </a:p>
          <a:p>
            <a:endParaRPr lang="en-GB" dirty="0"/>
          </a:p>
          <a:p>
            <a:r>
              <a:rPr lang="en-GB" dirty="0" smtClean="0"/>
              <a:t>Think about what analysis you want to do.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 Tip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327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9" name="Group 10"/>
          <p:cNvGrpSpPr>
            <a:grpSpLocks/>
          </p:cNvGrpSpPr>
          <p:nvPr/>
        </p:nvGrpSpPr>
        <p:grpSpPr bwMode="auto">
          <a:xfrm>
            <a:off x="251520" y="595735"/>
            <a:ext cx="8429625" cy="5072062"/>
            <a:chOff x="214282" y="1071546"/>
            <a:chExt cx="8786874" cy="5286412"/>
          </a:xfrm>
        </p:grpSpPr>
        <p:sp>
          <p:nvSpPr>
            <p:cNvPr id="5" name="Cross 4"/>
            <p:cNvSpPr/>
            <p:nvPr/>
          </p:nvSpPr>
          <p:spPr>
            <a:xfrm>
              <a:off x="1928633" y="1071546"/>
              <a:ext cx="5287018" cy="5286412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91" name="TextBox 6"/>
            <p:cNvSpPr txBox="1">
              <a:spLocks noChangeArrowheads="1"/>
            </p:cNvSpPr>
            <p:nvPr/>
          </p:nvSpPr>
          <p:spPr bwMode="auto">
            <a:xfrm>
              <a:off x="214282" y="1428736"/>
              <a:ext cx="4000528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pPr algn="r" eaLnBrk="1" hangingPunct="1"/>
              <a:r>
                <a:rPr lang="en-GB">
                  <a:solidFill>
                    <a:srgbClr val="FF0000"/>
                  </a:solidFill>
                  <a:latin typeface="Arial Black" pitchFamily="28" charset="0"/>
                </a:rPr>
                <a:t>Nominal</a:t>
              </a:r>
            </a:p>
            <a:p>
              <a:pPr algn="r" eaLnBrk="1" hangingPunct="1"/>
              <a:endParaRPr lang="en-GB">
                <a:latin typeface="Arial Black" pitchFamily="28" charset="0"/>
              </a:endParaRPr>
            </a:p>
            <a:p>
              <a:pPr algn="r" eaLnBrk="1" hangingPunct="1"/>
              <a:r>
                <a:rPr lang="en-GB">
                  <a:latin typeface="Arial Black" pitchFamily="28" charset="0"/>
                </a:rPr>
                <a:t>“Name”</a:t>
              </a:r>
            </a:p>
            <a:p>
              <a:pPr algn="r" eaLnBrk="1" hangingPunct="1"/>
              <a:endParaRPr lang="en-GB">
                <a:latin typeface="Arial Black" pitchFamily="28" charset="0"/>
              </a:endParaRPr>
            </a:p>
            <a:p>
              <a:pPr algn="r" eaLnBrk="1" hangingPunct="1"/>
              <a:r>
                <a:rPr lang="en-GB">
                  <a:latin typeface="Arial Black" pitchFamily="28" charset="0"/>
                </a:rPr>
                <a:t>E.g. Gender</a:t>
              </a:r>
              <a:endParaRPr lang="en-US">
                <a:latin typeface="Arial Black" pitchFamily="28" charset="0"/>
              </a:endParaRPr>
            </a:p>
          </p:txBody>
        </p:sp>
        <p:sp>
          <p:nvSpPr>
            <p:cNvPr id="16392" name="TextBox 7"/>
            <p:cNvSpPr txBox="1">
              <a:spLocks noChangeArrowheads="1"/>
            </p:cNvSpPr>
            <p:nvPr/>
          </p:nvSpPr>
          <p:spPr bwMode="auto">
            <a:xfrm>
              <a:off x="214282" y="4143380"/>
              <a:ext cx="4000528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pPr algn="r" eaLnBrk="1" hangingPunct="1"/>
              <a:r>
                <a:rPr lang="en-GB">
                  <a:solidFill>
                    <a:srgbClr val="FF6600"/>
                  </a:solidFill>
                  <a:latin typeface="Arial Black" pitchFamily="28" charset="0"/>
                </a:rPr>
                <a:t>Ratio</a:t>
              </a:r>
            </a:p>
            <a:p>
              <a:pPr algn="r" eaLnBrk="1" hangingPunct="1"/>
              <a:endParaRPr lang="en-GB">
                <a:latin typeface="Arial Black" pitchFamily="28" charset="0"/>
              </a:endParaRPr>
            </a:p>
            <a:p>
              <a:pPr algn="r" eaLnBrk="1" hangingPunct="1"/>
              <a:r>
                <a:rPr lang="en-GB">
                  <a:latin typeface="Arial Black" pitchFamily="28" charset="0"/>
                </a:rPr>
                <a:t>“Real zero”</a:t>
              </a:r>
            </a:p>
            <a:p>
              <a:pPr algn="r" eaLnBrk="1" hangingPunct="1"/>
              <a:endParaRPr lang="en-GB">
                <a:latin typeface="Arial Black" pitchFamily="28" charset="0"/>
              </a:endParaRPr>
            </a:p>
            <a:p>
              <a:pPr algn="r" eaLnBrk="1" hangingPunct="1"/>
              <a:r>
                <a:rPr lang="en-GB">
                  <a:latin typeface="Arial Black" pitchFamily="28" charset="0"/>
                </a:rPr>
                <a:t>E.g. Height</a:t>
              </a:r>
              <a:endParaRPr lang="en-US">
                <a:latin typeface="Arial Black" pitchFamily="28" charset="0"/>
              </a:endParaRPr>
            </a:p>
          </p:txBody>
        </p:sp>
        <p:sp>
          <p:nvSpPr>
            <p:cNvPr id="16393" name="TextBox 8"/>
            <p:cNvSpPr txBox="1">
              <a:spLocks noChangeArrowheads="1"/>
            </p:cNvSpPr>
            <p:nvPr/>
          </p:nvSpPr>
          <p:spPr bwMode="auto">
            <a:xfrm>
              <a:off x="4999902" y="4144118"/>
              <a:ext cx="4001254" cy="1998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6699"/>
                  </a:solidFill>
                  <a:latin typeface="Arial Black" pitchFamily="28" charset="0"/>
                </a:rPr>
                <a:t>Interval</a:t>
              </a:r>
            </a:p>
            <a:p>
              <a:pPr eaLnBrk="1" hangingPunct="1"/>
              <a:endParaRPr lang="en-GB">
                <a:latin typeface="Arial Black" pitchFamily="28" charset="0"/>
              </a:endParaRPr>
            </a:p>
            <a:p>
              <a:pPr eaLnBrk="1" hangingPunct="1"/>
              <a:r>
                <a:rPr lang="en-GB">
                  <a:latin typeface="Arial Black" pitchFamily="28" charset="0"/>
                </a:rPr>
                <a:t>“Imaginary zero”</a:t>
              </a:r>
            </a:p>
            <a:p>
              <a:pPr eaLnBrk="1" hangingPunct="1"/>
              <a:endParaRPr lang="en-GB">
                <a:latin typeface="Arial Black" pitchFamily="28" charset="0"/>
              </a:endParaRPr>
            </a:p>
            <a:p>
              <a:pPr eaLnBrk="1" hangingPunct="1"/>
              <a:r>
                <a:rPr lang="en-GB">
                  <a:latin typeface="Arial Black" pitchFamily="28" charset="0"/>
                </a:rPr>
                <a:t>E.g. Temperature</a:t>
              </a:r>
              <a:endParaRPr lang="en-US">
                <a:latin typeface="Arial Black" pitchFamily="28" charset="0"/>
              </a:endParaRPr>
            </a:p>
          </p:txBody>
        </p:sp>
        <p:sp>
          <p:nvSpPr>
            <p:cNvPr id="16394" name="TextBox 9"/>
            <p:cNvSpPr txBox="1">
              <a:spLocks noChangeArrowheads="1"/>
            </p:cNvSpPr>
            <p:nvPr/>
          </p:nvSpPr>
          <p:spPr bwMode="auto">
            <a:xfrm>
              <a:off x="5000628" y="1428736"/>
              <a:ext cx="4000528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FF00"/>
                  </a:solidFill>
                  <a:latin typeface="Arial Black" pitchFamily="28" charset="0"/>
                </a:rPr>
                <a:t>Ordinal</a:t>
              </a:r>
            </a:p>
            <a:p>
              <a:pPr eaLnBrk="1" hangingPunct="1"/>
              <a:endParaRPr lang="en-GB">
                <a:latin typeface="Arial Black" pitchFamily="28" charset="0"/>
              </a:endParaRPr>
            </a:p>
            <a:p>
              <a:pPr eaLnBrk="1" hangingPunct="1"/>
              <a:r>
                <a:rPr lang="en-GB">
                  <a:latin typeface="Arial Black" pitchFamily="28" charset="0"/>
                </a:rPr>
                <a:t>“Order”</a:t>
              </a:r>
            </a:p>
            <a:p>
              <a:pPr eaLnBrk="1" hangingPunct="1"/>
              <a:endParaRPr lang="en-GB">
                <a:latin typeface="Arial Black" pitchFamily="28" charset="0"/>
              </a:endParaRPr>
            </a:p>
            <a:p>
              <a:pPr eaLnBrk="1" hangingPunct="1"/>
              <a:r>
                <a:rPr lang="en-GB">
                  <a:latin typeface="Arial Black" pitchFamily="28" charset="0"/>
                </a:rPr>
                <a:t>E.g. Horse racing</a:t>
              </a:r>
              <a:endParaRPr lang="en-US">
                <a:latin typeface="Arial Black" pitchFamily="2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209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3"/>
          <p:cNvSpPr>
            <a:spLocks noChangeShapeType="1"/>
          </p:cNvSpPr>
          <p:nvPr/>
        </p:nvSpPr>
        <p:spPr bwMode="auto">
          <a:xfrm>
            <a:off x="381000" y="6858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772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600">
                <a:solidFill>
                  <a:srgbClr val="FF3300"/>
                </a:solidFill>
                <a:latin typeface="Arial Black" pitchFamily="28" charset="0"/>
              </a:rPr>
              <a:t>WHAT TEST TO USE?</a:t>
            </a:r>
            <a:endParaRPr lang="en-GB">
              <a:solidFill>
                <a:srgbClr val="FF3300"/>
              </a:solidFill>
              <a:latin typeface="Franklin Gothic No.2" pitchFamily="34" charset="0"/>
            </a:endParaRPr>
          </a:p>
        </p:txBody>
      </p:sp>
      <p:sp>
        <p:nvSpPr>
          <p:cNvPr id="17413" name="Text Box 18"/>
          <p:cNvSpPr txBox="1">
            <a:spLocks noChangeArrowheads="1"/>
          </p:cNvSpPr>
          <p:nvPr/>
        </p:nvSpPr>
        <p:spPr bwMode="auto">
          <a:xfrm>
            <a:off x="1143000" y="2571750"/>
            <a:ext cx="6934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/>
            <a:r>
              <a:rPr lang="en-GB" sz="6000" b="1">
                <a:latin typeface="Arial" charset="0"/>
              </a:rPr>
              <a:t>THE FLOW CHART</a:t>
            </a:r>
          </a:p>
        </p:txBody>
      </p:sp>
    </p:spTree>
    <p:extLst>
      <p:ext uri="{BB962C8B-B14F-4D97-AF65-F5344CB8AC3E}">
        <p14:creationId xmlns:p14="http://schemas.microsoft.com/office/powerpoint/2010/main" xmlns="" val="32245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309</Words>
  <Application>Microsoft Office PowerPoint</Application>
  <PresentationFormat>On-screen Show (4:3)</PresentationFormat>
  <Paragraphs>84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</vt:lpstr>
      <vt:lpstr>1_Concours</vt:lpstr>
      <vt:lpstr>Research Skills</vt:lpstr>
      <vt:lpstr>Last week</vt:lpstr>
      <vt:lpstr>Today</vt:lpstr>
      <vt:lpstr>Second Lab Report</vt:lpstr>
      <vt:lpstr>1 Hypothesis</vt:lpstr>
      <vt:lpstr>Types of analysis</vt:lpstr>
      <vt:lpstr>Top Tip</vt:lpstr>
      <vt:lpstr>Slide 8</vt:lpstr>
      <vt:lpstr>Slide 9</vt:lpstr>
      <vt:lpstr>Chi-Square problem sheet</vt:lpstr>
      <vt:lpstr>What now?</vt:lpstr>
    </vt:vector>
  </TitlesOfParts>
  <Company>University of Sussex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Skills</dc:title>
  <dc:creator>Sarah Laurence</dc:creator>
  <cp:lastModifiedBy>Sarah</cp:lastModifiedBy>
  <cp:revision>22</cp:revision>
  <dcterms:created xsi:type="dcterms:W3CDTF">2012-10-29T09:49:45Z</dcterms:created>
  <dcterms:modified xsi:type="dcterms:W3CDTF">2012-11-01T07:12:42Z</dcterms:modified>
</cp:coreProperties>
</file>